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74" r:id="rId2"/>
    <p:sldId id="289" r:id="rId3"/>
    <p:sldId id="281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87" r:id="rId12"/>
  </p:sldIdLst>
  <p:sldSz cx="9906000" cy="6858000" type="A4"/>
  <p:notesSz cx="9144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161"/>
    <a:srgbClr val="FF7272"/>
    <a:srgbClr val="C81E1E"/>
    <a:srgbClr val="8A2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8" autoAdjust="0"/>
    <p:restoredTop sz="95015" autoAdjust="0"/>
  </p:normalViewPr>
  <p:slideViewPr>
    <p:cSldViewPr>
      <p:cViewPr varScale="1">
        <p:scale>
          <a:sx n="116" d="100"/>
          <a:sy n="116" d="100"/>
        </p:scale>
        <p:origin x="-280" y="-1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5097C-25C4-7B41-9881-CD4A608A5AFD}" type="datetimeFigureOut">
              <a:rPr lang="en-US" smtClean="0"/>
              <a:t>7/11/12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F7C96-B3E4-3A46-BAB5-EBCB1E028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52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 round grey ligh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13"/>
          <a:stretch/>
        </p:blipFill>
        <p:spPr>
          <a:xfrm>
            <a:off x="-84393" y="0"/>
            <a:ext cx="10043131" cy="815750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495300" y="6237312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822598-5C47-4998-AB12-734B7A6BB198}" type="slidenum">
              <a:rPr lang="sk-SK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sk-SK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1" name="Picture 20" descr="rp logo col p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32" y="6090912"/>
            <a:ext cx="2411636" cy="466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1277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CC07898-23B5-4938-91F7-C68E73D4B7D6}" type="datetimeFigureOut">
              <a:rPr lang="sk-SK" smtClean="0"/>
              <a:t>7/11/12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4822598-5C47-4998-AB12-734B7A6BB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CC07898-23B5-4938-91F7-C68E73D4B7D6}" type="datetimeFigureOut">
              <a:rPr lang="sk-SK" smtClean="0"/>
              <a:t>7/11/12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4822598-5C47-4998-AB12-734B7A6BB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CC07898-23B5-4938-91F7-C68E73D4B7D6}" type="datetimeFigureOut">
              <a:rPr lang="sk-SK" smtClean="0"/>
              <a:t>7/11/12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4822598-5C47-4998-AB12-734B7A6BB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CC07898-23B5-4938-91F7-C68E73D4B7D6}" type="datetimeFigureOut">
              <a:rPr lang="sk-SK" smtClean="0"/>
              <a:t>7/11/12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4822598-5C47-4998-AB12-734B7A6BB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CC07898-23B5-4938-91F7-C68E73D4B7D6}" type="datetimeFigureOut">
              <a:rPr lang="sk-SK" smtClean="0"/>
              <a:t>7/11/12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4822598-5C47-4998-AB12-734B7A6BB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CC07898-23B5-4938-91F7-C68E73D4B7D6}" type="datetimeFigureOut">
              <a:rPr lang="sk-SK" smtClean="0"/>
              <a:t>7/11/12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4822598-5C47-4998-AB12-734B7A6BB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CC07898-23B5-4938-91F7-C68E73D4B7D6}" type="datetimeFigureOut">
              <a:rPr lang="sk-SK" smtClean="0"/>
              <a:t>7/11/12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4822598-5C47-4998-AB12-734B7A6BB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CC07898-23B5-4938-91F7-C68E73D4B7D6}" type="datetimeFigureOut">
              <a:rPr lang="sk-SK" smtClean="0"/>
              <a:t>7/11/12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4822598-5C47-4998-AB12-734B7A6BB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CC07898-23B5-4938-91F7-C68E73D4B7D6}" type="datetimeFigureOut">
              <a:rPr lang="sk-SK" smtClean="0"/>
              <a:t>7/11/12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4822598-5C47-4998-AB12-734B7A6BB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CC07898-23B5-4938-91F7-C68E73D4B7D6}" type="datetimeFigureOut">
              <a:rPr lang="sk-SK" smtClean="0"/>
              <a:t>7/11/12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4822598-5C47-4998-AB12-734B7A6BB19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81E1E"/>
          </a:solidFill>
          <a:latin typeface="Tahoma"/>
          <a:ea typeface="+mn-ea"/>
          <a:cs typeface="Tahoma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p we make bann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6" y="836712"/>
            <a:ext cx="9020196" cy="4496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6696" y="573499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C81E1E"/>
                </a:solidFill>
                <a:latin typeface="Tahoma"/>
                <a:cs typeface="Tahoma"/>
              </a:rPr>
              <a:t>We make hot joints. </a:t>
            </a:r>
            <a:endParaRPr lang="en-US" sz="3600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6" name="Picture 5" descr="rp logo col 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404664"/>
            <a:ext cx="372370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7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round rp r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7"/>
          <a:stretch/>
        </p:blipFill>
        <p:spPr>
          <a:xfrm>
            <a:off x="-87559" y="0"/>
            <a:ext cx="10025710" cy="817586"/>
          </a:xfrm>
          <a:prstGeom prst="rect">
            <a:avLst/>
          </a:prstGeom>
        </p:spPr>
      </p:pic>
      <p:pic>
        <p:nvPicPr>
          <p:cNvPr id="3" name="Picture 2" descr="back round grey l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9" b="-8710"/>
          <a:stretch/>
        </p:blipFill>
        <p:spPr>
          <a:xfrm>
            <a:off x="-68021" y="2627923"/>
            <a:ext cx="9993559" cy="4438432"/>
          </a:xfrm>
          <a:prstGeom prst="rect">
            <a:avLst/>
          </a:prstGeom>
        </p:spPr>
      </p:pic>
      <p:pic>
        <p:nvPicPr>
          <p:cNvPr id="9" name="Picture 8" descr="back round grey l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9" b="-8710"/>
          <a:stretch/>
        </p:blipFill>
        <p:spPr>
          <a:xfrm rot="10800000">
            <a:off x="-44859" y="-243408"/>
            <a:ext cx="9993559" cy="443843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32520" y="289955"/>
            <a:ext cx="8420100" cy="7945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81E1E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sz="3200" b="0" dirty="0" smtClean="0"/>
              <a:t>Be on track anytime.</a:t>
            </a:r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1064568" y="1268760"/>
            <a:ext cx="8136904" cy="534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81E1E"/>
                </a:solidFill>
              </a:rPr>
              <a:t>RMA management </a:t>
            </a:r>
            <a:r>
              <a:rPr lang="en-US" sz="2800" dirty="0" smtClean="0">
                <a:solidFill>
                  <a:srgbClr val="C81E1E"/>
                </a:solidFill>
              </a:rPr>
              <a:t>capability</a:t>
            </a:r>
          </a:p>
          <a:p>
            <a:r>
              <a:rPr lang="en-US" sz="2200" dirty="0" smtClean="0"/>
              <a:t>We believe each </a:t>
            </a:r>
            <a:r>
              <a:rPr lang="en-US" sz="2200" dirty="0"/>
              <a:t>customer requires </a:t>
            </a:r>
            <a:r>
              <a:rPr lang="en-US" sz="2200" dirty="0">
                <a:solidFill>
                  <a:srgbClr val="C81E1E"/>
                </a:solidFill>
              </a:rPr>
              <a:t>individual </a:t>
            </a:r>
            <a:r>
              <a:rPr lang="en-US" sz="2200" dirty="0" smtClean="0"/>
              <a:t>approach </a:t>
            </a:r>
            <a:r>
              <a:rPr lang="en-US" sz="2200" dirty="0"/>
              <a:t>and support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 smtClean="0"/>
              <a:t>That's </a:t>
            </a:r>
            <a:r>
              <a:rPr lang="en-US" sz="2200" dirty="0"/>
              <a:t>why we have built robust </a:t>
            </a:r>
            <a:r>
              <a:rPr lang="en-US" sz="2200" dirty="0">
                <a:solidFill>
                  <a:srgbClr val="C81E1E"/>
                </a:solidFill>
              </a:rPr>
              <a:t>RMA </a:t>
            </a:r>
            <a:r>
              <a:rPr lang="en-US" sz="2200" dirty="0" smtClean="0">
                <a:solidFill>
                  <a:srgbClr val="C81E1E"/>
                </a:solidFill>
              </a:rPr>
              <a:t>system</a:t>
            </a:r>
            <a:r>
              <a:rPr lang="en-US" sz="2200" dirty="0" smtClean="0"/>
              <a:t>:</a:t>
            </a:r>
            <a:endParaRPr lang="en-US" sz="2200" dirty="0"/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200" dirty="0"/>
              <a:t>Actual </a:t>
            </a:r>
            <a:r>
              <a:rPr lang="en-US" sz="2200" dirty="0">
                <a:solidFill>
                  <a:srgbClr val="C81E1E"/>
                </a:solidFill>
              </a:rPr>
              <a:t>device status </a:t>
            </a:r>
            <a:r>
              <a:rPr lang="en-US" sz="2200" dirty="0"/>
              <a:t>tracking</a:t>
            </a: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200" dirty="0" smtClean="0"/>
              <a:t>Warranty </a:t>
            </a:r>
            <a:r>
              <a:rPr lang="en-US" sz="2200" dirty="0"/>
              <a:t>and various </a:t>
            </a:r>
            <a:r>
              <a:rPr lang="en-US" sz="2200" dirty="0">
                <a:solidFill>
                  <a:srgbClr val="C81E1E"/>
                </a:solidFill>
              </a:rPr>
              <a:t>service options tracking</a:t>
            </a: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200" dirty="0" smtClean="0"/>
              <a:t>Customizable </a:t>
            </a:r>
            <a:r>
              <a:rPr lang="en-US" sz="2200" dirty="0">
                <a:solidFill>
                  <a:srgbClr val="C81E1E"/>
                </a:solidFill>
              </a:rPr>
              <a:t>mail notification</a:t>
            </a: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200" dirty="0"/>
              <a:t>Full root </a:t>
            </a:r>
            <a:r>
              <a:rPr lang="en-US" sz="2200" dirty="0">
                <a:solidFill>
                  <a:srgbClr val="C81E1E"/>
                </a:solidFill>
              </a:rPr>
              <a:t>cause analysis </a:t>
            </a:r>
            <a:r>
              <a:rPr lang="en-US" sz="2200" dirty="0">
                <a:solidFill>
                  <a:srgbClr val="000000"/>
                </a:solidFill>
              </a:rPr>
              <a:t>with financial viability </a:t>
            </a:r>
            <a:r>
              <a:rPr lang="en-US" sz="2200" dirty="0"/>
              <a:t>of each repair</a:t>
            </a: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200" dirty="0">
                <a:solidFill>
                  <a:srgbClr val="C81E1E"/>
                </a:solidFill>
              </a:rPr>
              <a:t>Fault reporting </a:t>
            </a:r>
            <a:r>
              <a:rPr lang="en-US" sz="2200" dirty="0"/>
              <a:t>integrated to customer formula</a:t>
            </a: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200" dirty="0"/>
              <a:t>Full material</a:t>
            </a:r>
            <a:r>
              <a:rPr lang="en-US" sz="2200" dirty="0">
                <a:solidFill>
                  <a:srgbClr val="C81E1E"/>
                </a:solidFill>
              </a:rPr>
              <a:t> consumption tracking</a:t>
            </a:r>
            <a:r>
              <a:rPr lang="en-US" sz="2200" dirty="0"/>
              <a:t>	</a:t>
            </a:r>
            <a:endParaRPr lang="en-US" sz="2200" dirty="0" smtClean="0"/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en-US" sz="2200" dirty="0"/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sz="2200" dirty="0"/>
              <a:t>	</a:t>
            </a:r>
          </a:p>
          <a:p>
            <a:endParaRPr lang="en-US" sz="2200" dirty="0"/>
          </a:p>
        </p:txBody>
      </p:sp>
      <p:pic>
        <p:nvPicPr>
          <p:cNvPr id="7" name="Picture 6" descr="services_p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44" y="2708920"/>
            <a:ext cx="986160" cy="10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1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 round rp r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65"/>
          <a:stretch/>
        </p:blipFill>
        <p:spPr>
          <a:xfrm rot="10800000">
            <a:off x="-6" y="5428271"/>
            <a:ext cx="9938151" cy="1457112"/>
          </a:xfrm>
          <a:prstGeom prst="rect">
            <a:avLst/>
          </a:prstGeom>
        </p:spPr>
      </p:pic>
      <p:pic>
        <p:nvPicPr>
          <p:cNvPr id="6" name="Picture 5" descr="rp logo col 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52" y="5210506"/>
            <a:ext cx="3075629" cy="5947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4528" y="242088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81E1E"/>
                </a:solidFill>
                <a:latin typeface="Tahoma"/>
                <a:cs typeface="Tahoma"/>
              </a:rPr>
              <a:t>Let’s make hot joints together.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6536" y="6237312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+</a:t>
            </a:r>
            <a:r>
              <a:rPr lang="da-DK" dirty="0">
                <a:solidFill>
                  <a:schemeClr val="bg1"/>
                </a:solidFill>
              </a:rPr>
              <a:t>421 2 330 15 </a:t>
            </a:r>
            <a:r>
              <a:rPr lang="da-DK" dirty="0" smtClean="0">
                <a:solidFill>
                  <a:schemeClr val="bg1"/>
                </a:solidFill>
              </a:rPr>
              <a:t>330, </a:t>
            </a:r>
            <a:r>
              <a:rPr lang="da-DK" dirty="0" err="1" smtClean="0">
                <a:solidFill>
                  <a:schemeClr val="bg1"/>
                </a:solidFill>
              </a:rPr>
              <a:t>info</a:t>
            </a:r>
            <a:r>
              <a:rPr lang="da-DK" dirty="0" err="1">
                <a:solidFill>
                  <a:schemeClr val="bg1"/>
                </a:solidFill>
              </a:rPr>
              <a:t>@repair-point.com</a:t>
            </a:r>
            <a:r>
              <a:rPr lang="da-DK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6781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round rp r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7"/>
          <a:stretch/>
        </p:blipFill>
        <p:spPr>
          <a:xfrm>
            <a:off x="-87559" y="0"/>
            <a:ext cx="10025710" cy="817586"/>
          </a:xfrm>
          <a:prstGeom prst="rect">
            <a:avLst/>
          </a:prstGeom>
        </p:spPr>
      </p:pic>
      <p:pic>
        <p:nvPicPr>
          <p:cNvPr id="3" name="Picture 2" descr="back round grey l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9" b="-8710"/>
          <a:stretch/>
        </p:blipFill>
        <p:spPr>
          <a:xfrm>
            <a:off x="-68021" y="2627923"/>
            <a:ext cx="9993559" cy="4438432"/>
          </a:xfrm>
          <a:prstGeom prst="rect">
            <a:avLst/>
          </a:prstGeom>
        </p:spPr>
      </p:pic>
      <p:pic>
        <p:nvPicPr>
          <p:cNvPr id="9" name="Picture 8" descr="back round grey l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9" b="-8710"/>
          <a:stretch/>
        </p:blipFill>
        <p:spPr>
          <a:xfrm rot="10800000">
            <a:off x="-44859" y="-243408"/>
            <a:ext cx="9993559" cy="443843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32520" y="289955"/>
            <a:ext cx="8420100" cy="7945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81E1E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sz="3200" b="0" dirty="0" smtClean="0"/>
              <a:t>Who we are.</a:t>
            </a:r>
            <a:endParaRPr lang="sk-SK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1136576" y="1412776"/>
            <a:ext cx="7920880" cy="440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Originally part of a leading international </a:t>
            </a:r>
            <a:r>
              <a:rPr lang="en-US" sz="2200" dirty="0" smtClean="0"/>
              <a:t>handheld </a:t>
            </a:r>
            <a:r>
              <a:rPr lang="en-US" sz="2200" dirty="0"/>
              <a:t>repair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and </a:t>
            </a:r>
            <a:r>
              <a:rPr lang="en-US" sz="2200" dirty="0"/>
              <a:t>rapid prototyping </a:t>
            </a:r>
            <a:r>
              <a:rPr lang="en-US" sz="2200" dirty="0" smtClean="0"/>
              <a:t>company, Repair </a:t>
            </a:r>
            <a:r>
              <a:rPr lang="en-US" sz="2200" dirty="0"/>
              <a:t>point was </a:t>
            </a:r>
            <a:r>
              <a:rPr lang="en-US" sz="2200" dirty="0" smtClean="0"/>
              <a:t>formed</a:t>
            </a:r>
            <a:r>
              <a:rPr lang="en-US" sz="2200" baseline="30000" dirty="0" smtClean="0"/>
              <a:t>*</a:t>
            </a:r>
            <a:r>
              <a:rPr lang="en-US" sz="22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as </a:t>
            </a:r>
            <a:r>
              <a:rPr lang="en-US" sz="2200" dirty="0"/>
              <a:t>an </a:t>
            </a:r>
            <a:r>
              <a:rPr lang="en-US" sz="2200" dirty="0">
                <a:solidFill>
                  <a:srgbClr val="C81E1E"/>
                </a:solidFill>
              </a:rPr>
              <a:t>independent European based contract provider </a:t>
            </a:r>
            <a:r>
              <a:rPr lang="en-US" sz="2200" dirty="0" smtClean="0">
                <a:solidFill>
                  <a:srgbClr val="C81E1E"/>
                </a:solidFill>
              </a:rPr>
              <a:t/>
            </a:r>
            <a:br>
              <a:rPr lang="en-US" sz="2200" dirty="0" smtClean="0">
                <a:solidFill>
                  <a:srgbClr val="C81E1E"/>
                </a:solidFill>
              </a:rPr>
            </a:br>
            <a:r>
              <a:rPr lang="en-US" sz="2200" dirty="0" smtClean="0">
                <a:solidFill>
                  <a:srgbClr val="C81E1E"/>
                </a:solidFill>
              </a:rPr>
              <a:t>of </a:t>
            </a:r>
            <a:r>
              <a:rPr lang="en-US" sz="2200" dirty="0">
                <a:solidFill>
                  <a:srgbClr val="C81E1E"/>
                </a:solidFill>
              </a:rPr>
              <a:t>electronic repair </a:t>
            </a:r>
            <a:r>
              <a:rPr lang="en-US" sz="2200" dirty="0" smtClean="0">
                <a:solidFill>
                  <a:srgbClr val="C81E1E"/>
                </a:solidFill>
              </a:rPr>
              <a:t>services</a:t>
            </a:r>
            <a:r>
              <a:rPr lang="en-US" sz="2200" dirty="0" smtClean="0"/>
              <a:t>, </a:t>
            </a:r>
            <a:r>
              <a:rPr lang="en-US" sz="2200" dirty="0"/>
              <a:t>with a unique combination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of </a:t>
            </a:r>
            <a:r>
              <a:rPr lang="en-US" sz="2200" dirty="0"/>
              <a:t>service and technological capabilities.</a:t>
            </a:r>
          </a:p>
          <a:p>
            <a:pPr>
              <a:lnSpc>
                <a:spcPct val="120000"/>
              </a:lnSpc>
            </a:pP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* i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n 2009</a:t>
            </a:r>
          </a:p>
        </p:txBody>
      </p:sp>
      <p:pic>
        <p:nvPicPr>
          <p:cNvPr id="5" name="Picture 4" descr="220px-Western-Europe-map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/>
          <a:stretch/>
        </p:blipFill>
        <p:spPr>
          <a:xfrm>
            <a:off x="6537176" y="3195428"/>
            <a:ext cx="2505968" cy="2358291"/>
          </a:xfrm>
          <a:prstGeom prst="rect">
            <a:avLst/>
          </a:prstGeom>
        </p:spPr>
      </p:pic>
      <p:pic>
        <p:nvPicPr>
          <p:cNvPr id="10" name="Picture 9" descr="rp logo col p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83" b="13694"/>
          <a:stretch/>
        </p:blipFill>
        <p:spPr>
          <a:xfrm>
            <a:off x="8036168" y="4555725"/>
            <a:ext cx="157192" cy="144016"/>
          </a:xfrm>
          <a:prstGeom prst="rect">
            <a:avLst/>
          </a:prstGeom>
        </p:spPr>
      </p:pic>
      <p:pic>
        <p:nvPicPr>
          <p:cNvPr id="6" name="Picture 5" descr="rp ma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6" y="3212976"/>
            <a:ext cx="2511385" cy="236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9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round rp r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7"/>
          <a:stretch/>
        </p:blipFill>
        <p:spPr>
          <a:xfrm>
            <a:off x="-87559" y="0"/>
            <a:ext cx="10025710" cy="817586"/>
          </a:xfrm>
          <a:prstGeom prst="rect">
            <a:avLst/>
          </a:prstGeom>
        </p:spPr>
      </p:pic>
      <p:pic>
        <p:nvPicPr>
          <p:cNvPr id="3" name="Picture 2" descr="back round grey l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9" b="-8710"/>
          <a:stretch/>
        </p:blipFill>
        <p:spPr>
          <a:xfrm>
            <a:off x="-68021" y="2627923"/>
            <a:ext cx="9993559" cy="4438432"/>
          </a:xfrm>
          <a:prstGeom prst="rect">
            <a:avLst/>
          </a:prstGeom>
        </p:spPr>
      </p:pic>
      <p:pic>
        <p:nvPicPr>
          <p:cNvPr id="9" name="Picture 8" descr="back round grey l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9" b="-8710"/>
          <a:stretch/>
        </p:blipFill>
        <p:spPr>
          <a:xfrm rot="10800000">
            <a:off x="-44859" y="-243408"/>
            <a:ext cx="9993559" cy="443843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32520" y="289955"/>
            <a:ext cx="8420100" cy="7945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81E1E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sz="3200" b="0" dirty="0" smtClean="0"/>
              <a:t>What we do.</a:t>
            </a:r>
            <a:endParaRPr lang="sk-SK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1640632" y="1484784"/>
            <a:ext cx="6624736" cy="4939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We </a:t>
            </a:r>
            <a:r>
              <a:rPr lang="en-US" sz="2200" dirty="0" smtClean="0"/>
              <a:t>specialize </a:t>
            </a:r>
            <a:r>
              <a:rPr lang="en-US" sz="2200" dirty="0"/>
              <a:t>in the </a:t>
            </a:r>
            <a:r>
              <a:rPr lang="en-US" sz="2200" dirty="0">
                <a:solidFill>
                  <a:srgbClr val="C81E1E"/>
                </a:solidFill>
              </a:rPr>
              <a:t>repair of </a:t>
            </a:r>
            <a:r>
              <a:rPr lang="en-US" sz="2200" dirty="0" smtClean="0">
                <a:solidFill>
                  <a:srgbClr val="C81E1E"/>
                </a:solidFill>
              </a:rPr>
              <a:t>high technology, high mix, </a:t>
            </a:r>
            <a:br>
              <a:rPr lang="en-US" sz="2200" dirty="0" smtClean="0">
                <a:solidFill>
                  <a:srgbClr val="C81E1E"/>
                </a:solidFill>
              </a:rPr>
            </a:br>
            <a:r>
              <a:rPr lang="en-US" sz="2200" dirty="0" smtClean="0">
                <a:solidFill>
                  <a:srgbClr val="C81E1E"/>
                </a:solidFill>
              </a:rPr>
              <a:t>low </a:t>
            </a:r>
            <a:r>
              <a:rPr lang="en-US" sz="2200" dirty="0">
                <a:solidFill>
                  <a:srgbClr val="C81E1E"/>
                </a:solidFill>
              </a:rPr>
              <a:t>to medium </a:t>
            </a:r>
            <a:r>
              <a:rPr lang="en-US" sz="2200" dirty="0" smtClean="0">
                <a:solidFill>
                  <a:srgbClr val="C81E1E"/>
                </a:solidFill>
              </a:rPr>
              <a:t>volume and complex electronic </a:t>
            </a:r>
            <a:r>
              <a:rPr lang="en-US" sz="2200" dirty="0">
                <a:solidFill>
                  <a:srgbClr val="C81E1E"/>
                </a:solidFill>
              </a:rPr>
              <a:t>products </a:t>
            </a:r>
            <a:endParaRPr lang="en-US" sz="2200" dirty="0" smtClean="0">
              <a:solidFill>
                <a:srgbClr val="C81E1E"/>
              </a:solidFill>
            </a:endParaRPr>
          </a:p>
          <a:p>
            <a:r>
              <a:rPr lang="en-US" sz="2200" dirty="0" smtClean="0"/>
              <a:t>where </a:t>
            </a:r>
            <a:r>
              <a:rPr lang="en-US" sz="2200" dirty="0"/>
              <a:t>product quality </a:t>
            </a:r>
            <a:r>
              <a:rPr lang="en-US" sz="2200" dirty="0" smtClean="0"/>
              <a:t>and </a:t>
            </a:r>
            <a:r>
              <a:rPr lang="en-US" sz="2200" dirty="0"/>
              <a:t>long term reliability </a:t>
            </a:r>
            <a:endParaRPr lang="en-US" sz="2200" dirty="0" smtClean="0"/>
          </a:p>
          <a:p>
            <a:r>
              <a:rPr lang="en-US" sz="2200" dirty="0" smtClean="0"/>
              <a:t>is </a:t>
            </a:r>
            <a:r>
              <a:rPr lang="en-US" sz="2200" dirty="0"/>
              <a:t>a key requirement. </a:t>
            </a:r>
            <a:endParaRPr lang="en-US" sz="2200" dirty="0" smtClean="0"/>
          </a:p>
          <a:p>
            <a:endParaRPr lang="en-US" sz="2200" dirty="0"/>
          </a:p>
          <a:p>
            <a:pPr algn="r"/>
            <a:r>
              <a:rPr lang="en-US" sz="2200" dirty="0" smtClean="0"/>
              <a:t>Design </a:t>
            </a:r>
            <a:r>
              <a:rPr lang="en-US" sz="2200" dirty="0"/>
              <a:t>feedback, quick repair turnaround </a:t>
            </a:r>
            <a:endParaRPr lang="en-US" sz="2200" dirty="0" smtClean="0"/>
          </a:p>
          <a:p>
            <a:pPr algn="r"/>
            <a:r>
              <a:rPr lang="en-US" sz="2200" dirty="0" smtClean="0"/>
              <a:t>and close </a:t>
            </a:r>
            <a:r>
              <a:rPr lang="en-US" sz="2200" dirty="0"/>
              <a:t>working relationship is </a:t>
            </a:r>
            <a:r>
              <a:rPr lang="en-US" sz="2200" dirty="0" smtClean="0"/>
              <a:t>our </a:t>
            </a:r>
            <a:r>
              <a:rPr lang="en-US" sz="2200" dirty="0"/>
              <a:t>norm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pPr>
              <a:lnSpc>
                <a:spcPct val="110000"/>
              </a:lnSpc>
            </a:pPr>
            <a:endParaRPr lang="en-US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200" dirty="0">
                <a:solidFill>
                  <a:srgbClr val="DB6161"/>
                </a:solidFill>
              </a:rPr>
              <a:t>Diagnostics and Testing: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 JTAG boundary scan, JTAG flashing,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Wifi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Bluetooth testers, GPS simulator, 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full test development  </a:t>
            </a:r>
            <a:r>
              <a:rPr lang="en-US" sz="1200" dirty="0" smtClean="0">
                <a:solidFill>
                  <a:srgbClr val="DB6161"/>
                </a:solidFill>
              </a:rPr>
              <a:t>Repair</a:t>
            </a:r>
            <a:r>
              <a:rPr lang="en-US" sz="1200" dirty="0">
                <a:solidFill>
                  <a:srgbClr val="DB6161"/>
                </a:solidFill>
              </a:rPr>
              <a:t>: 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contract repairs, components and BGA replacement, BGA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reballing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Track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and pad repairs. Hardware and firmware update  </a:t>
            </a:r>
            <a:r>
              <a:rPr lang="en-US" sz="1200" dirty="0" smtClean="0">
                <a:solidFill>
                  <a:srgbClr val="DB6161"/>
                </a:solidFill>
              </a:rPr>
              <a:t>Prototyping</a:t>
            </a:r>
            <a:r>
              <a:rPr lang="en-US" sz="1200" dirty="0">
                <a:solidFill>
                  <a:srgbClr val="DB6161"/>
                </a:solidFill>
              </a:rPr>
              <a:t>: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 concept design,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pcb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layout, </a:t>
            </a:r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design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for manufacture (DFM), mechanical design,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design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approval, prototype builds(production)</a:t>
            </a:r>
          </a:p>
          <a:p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round rp r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7"/>
          <a:stretch/>
        </p:blipFill>
        <p:spPr>
          <a:xfrm>
            <a:off x="-87559" y="0"/>
            <a:ext cx="10025710" cy="817586"/>
          </a:xfrm>
          <a:prstGeom prst="rect">
            <a:avLst/>
          </a:prstGeom>
        </p:spPr>
      </p:pic>
      <p:pic>
        <p:nvPicPr>
          <p:cNvPr id="3" name="Picture 2" descr="back round grey l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9" b="-8710"/>
          <a:stretch/>
        </p:blipFill>
        <p:spPr>
          <a:xfrm>
            <a:off x="-68021" y="2627923"/>
            <a:ext cx="9993559" cy="4438432"/>
          </a:xfrm>
          <a:prstGeom prst="rect">
            <a:avLst/>
          </a:prstGeom>
        </p:spPr>
      </p:pic>
      <p:pic>
        <p:nvPicPr>
          <p:cNvPr id="9" name="Picture 8" descr="back round grey l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9" b="-8710"/>
          <a:stretch/>
        </p:blipFill>
        <p:spPr>
          <a:xfrm rot="10800000">
            <a:off x="-44859" y="-243408"/>
            <a:ext cx="9993559" cy="443843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32520" y="289955"/>
            <a:ext cx="8420100" cy="7945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81E1E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sz="3200" b="0" dirty="0" smtClean="0"/>
              <a:t>What we do differently?  </a:t>
            </a:r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1064568" y="1268760"/>
            <a:ext cx="763284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We </a:t>
            </a:r>
            <a:r>
              <a:rPr lang="en-US" sz="2200" dirty="0" smtClean="0"/>
              <a:t>are amazingly curious.</a:t>
            </a:r>
            <a:endParaRPr lang="en-US" sz="2200" dirty="0"/>
          </a:p>
          <a:p>
            <a:r>
              <a:rPr lang="en-US" sz="2200" dirty="0" smtClean="0">
                <a:solidFill>
                  <a:srgbClr val="C81E1E"/>
                </a:solidFill>
              </a:rPr>
              <a:t>We HAVE </a:t>
            </a:r>
            <a:r>
              <a:rPr lang="en-US" sz="2200" dirty="0">
                <a:solidFill>
                  <a:srgbClr val="C81E1E"/>
                </a:solidFill>
              </a:rPr>
              <a:t>to discover </a:t>
            </a:r>
            <a:r>
              <a:rPr lang="en-US" sz="2200" dirty="0" smtClean="0">
                <a:solidFill>
                  <a:srgbClr val="C81E1E"/>
                </a:solidFill>
              </a:rPr>
              <a:t>what caused problem.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Complexity </a:t>
            </a:r>
            <a:r>
              <a:rPr lang="en-US" sz="2200" dirty="0"/>
              <a:t>is a challenge for </a:t>
            </a:r>
            <a:r>
              <a:rPr lang="en-US" sz="2200" dirty="0" smtClean="0"/>
              <a:t>us.   </a:t>
            </a:r>
          </a:p>
          <a:p>
            <a:r>
              <a:rPr lang="en-US" sz="2200" dirty="0" smtClean="0">
                <a:solidFill>
                  <a:srgbClr val="C81E1E"/>
                </a:solidFill>
              </a:rPr>
              <a:t>We keep trying until it is solved.</a:t>
            </a:r>
          </a:p>
          <a:p>
            <a:pPr>
              <a:lnSpc>
                <a:spcPct val="200000"/>
              </a:lnSpc>
            </a:pPr>
            <a:r>
              <a:rPr lang="en-US" sz="2200" dirty="0" smtClean="0"/>
              <a:t>We preserve knowledge </a:t>
            </a:r>
            <a:r>
              <a:rPr lang="en-US" sz="2200" dirty="0"/>
              <a:t>and </a:t>
            </a:r>
            <a:r>
              <a:rPr lang="en-US" sz="2200" dirty="0" smtClean="0"/>
              <a:t>feedback.</a:t>
            </a:r>
            <a:endParaRPr lang="en-US" sz="2200" dirty="0"/>
          </a:p>
          <a:p>
            <a:r>
              <a:rPr lang="en-US" sz="2200" dirty="0" smtClean="0"/>
              <a:t>So </a:t>
            </a:r>
            <a:r>
              <a:rPr lang="en-US" sz="2200" dirty="0" smtClean="0">
                <a:solidFill>
                  <a:srgbClr val="C81E1E"/>
                </a:solidFill>
              </a:rPr>
              <a:t>we can solve problems more quickly.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61312" y="5265127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as of 19 Oct 2012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 descr="Screen Shot 2012-11-01 at 1.03.00 PM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93" b="82197" l="7407" r="3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6" t="56883" r="61979" b="15998"/>
          <a:stretch/>
        </p:blipFill>
        <p:spPr>
          <a:xfrm>
            <a:off x="6225624" y="3657435"/>
            <a:ext cx="2710012" cy="185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5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round rp r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7"/>
          <a:stretch/>
        </p:blipFill>
        <p:spPr>
          <a:xfrm>
            <a:off x="-87559" y="0"/>
            <a:ext cx="10025710" cy="817586"/>
          </a:xfrm>
          <a:prstGeom prst="rect">
            <a:avLst/>
          </a:prstGeom>
        </p:spPr>
      </p:pic>
      <p:pic>
        <p:nvPicPr>
          <p:cNvPr id="3" name="Picture 2" descr="back round grey l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9" b="-8710"/>
          <a:stretch/>
        </p:blipFill>
        <p:spPr>
          <a:xfrm>
            <a:off x="-68021" y="2627923"/>
            <a:ext cx="9993559" cy="4438432"/>
          </a:xfrm>
          <a:prstGeom prst="rect">
            <a:avLst/>
          </a:prstGeom>
        </p:spPr>
      </p:pic>
      <p:pic>
        <p:nvPicPr>
          <p:cNvPr id="9" name="Picture 8" descr="back round grey l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9" b="-8710"/>
          <a:stretch/>
        </p:blipFill>
        <p:spPr>
          <a:xfrm rot="10800000">
            <a:off x="-44859" y="-243408"/>
            <a:ext cx="9993559" cy="443843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32520" y="289955"/>
            <a:ext cx="8420100" cy="7945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81E1E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sz="3200" b="0" dirty="0"/>
              <a:t>W</a:t>
            </a:r>
            <a:r>
              <a:rPr lang="en-US" sz="3200" b="0" dirty="0" smtClean="0"/>
              <a:t>e exactly know where the problem is.</a:t>
            </a:r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1064568" y="1052736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81E1E"/>
                </a:solidFill>
              </a:rPr>
              <a:t>Problem diagnostic</a:t>
            </a:r>
            <a:endParaRPr lang="en-US" sz="2800" dirty="0"/>
          </a:p>
          <a:p>
            <a:r>
              <a:rPr lang="en-US" sz="2200" dirty="0" smtClean="0"/>
              <a:t>Based </a:t>
            </a:r>
            <a:r>
              <a:rPr lang="en-US" sz="2200" dirty="0"/>
              <a:t>on our </a:t>
            </a:r>
            <a:r>
              <a:rPr lang="en-US" sz="2200" dirty="0">
                <a:solidFill>
                  <a:srgbClr val="C81E1E"/>
                </a:solidFill>
              </a:rPr>
              <a:t>extensive experiences and technology equipment</a:t>
            </a:r>
            <a:r>
              <a:rPr lang="en-US" sz="2200" dirty="0"/>
              <a:t>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we </a:t>
            </a:r>
            <a:r>
              <a:rPr lang="en-US" sz="2200" dirty="0"/>
              <a:t>are capable to offer you quick and exact support during solving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of </a:t>
            </a:r>
            <a:r>
              <a:rPr lang="en-US" sz="2200" dirty="0"/>
              <a:t>your difficult design and quality </a:t>
            </a:r>
            <a:r>
              <a:rPr lang="en-US" sz="2200" dirty="0" smtClean="0"/>
              <a:t>faults</a:t>
            </a:r>
            <a:endParaRPr lang="en-US" sz="2200" dirty="0"/>
          </a:p>
          <a:p>
            <a:pPr marL="742950" lvl="1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rgbClr val="C81E1E"/>
                </a:solidFill>
              </a:rPr>
              <a:t>D</a:t>
            </a:r>
            <a:r>
              <a:rPr lang="en-US" sz="2200" dirty="0" smtClean="0">
                <a:solidFill>
                  <a:srgbClr val="C81E1E"/>
                </a:solidFill>
              </a:rPr>
              <a:t>iscover </a:t>
            </a:r>
            <a:r>
              <a:rPr lang="en-US" sz="2200" dirty="0" smtClean="0">
                <a:solidFill>
                  <a:srgbClr val="000000"/>
                </a:solidFill>
              </a:rPr>
              <a:t>what is the fault cause</a:t>
            </a:r>
          </a:p>
          <a:p>
            <a:pPr marL="742950" lvl="1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81E1E"/>
                </a:solidFill>
              </a:rPr>
              <a:t>Investigate </a:t>
            </a:r>
            <a:r>
              <a:rPr lang="en-US" sz="2200" dirty="0" smtClean="0">
                <a:solidFill>
                  <a:srgbClr val="000000"/>
                </a:solidFill>
              </a:rPr>
              <a:t>why do faults occur</a:t>
            </a:r>
          </a:p>
          <a:p>
            <a:pPr marL="742950" lvl="1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81E1E"/>
                </a:solidFill>
              </a:rPr>
              <a:t>Fix </a:t>
            </a:r>
            <a:r>
              <a:rPr lang="en-US" sz="2200" dirty="0" smtClean="0">
                <a:solidFill>
                  <a:srgbClr val="000000"/>
                </a:solidFill>
              </a:rPr>
              <a:t>faults</a:t>
            </a:r>
          </a:p>
          <a:p>
            <a:endParaRPr lang="en-US" sz="2200" dirty="0" smtClean="0"/>
          </a:p>
        </p:txBody>
      </p:sp>
      <p:pic>
        <p:nvPicPr>
          <p:cNvPr id="4" name="Picture 3" descr="services_p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4149080"/>
            <a:ext cx="1008112" cy="1008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4568" y="4070758"/>
            <a:ext cx="66529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/>
              <a:t>Our service department is equipped with     </a:t>
            </a:r>
          </a:p>
          <a:p>
            <a:pPr algn="r"/>
            <a:r>
              <a:rPr lang="en-US" sz="2200" dirty="0">
                <a:solidFill>
                  <a:srgbClr val="C81E1E"/>
                </a:solidFill>
              </a:rPr>
              <a:t>latest diagnostic tools </a:t>
            </a:r>
            <a:r>
              <a:rPr lang="en-US" sz="2200" dirty="0"/>
              <a:t>like JTAG, Boundary scan, </a:t>
            </a:r>
          </a:p>
          <a:p>
            <a:pPr algn="r"/>
            <a:r>
              <a:rPr lang="en-US" sz="2200" dirty="0"/>
              <a:t>GPS simulator, shielding chambers for RF testing.	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8501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round rp r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7"/>
          <a:stretch/>
        </p:blipFill>
        <p:spPr>
          <a:xfrm>
            <a:off x="-87559" y="0"/>
            <a:ext cx="10025710" cy="817586"/>
          </a:xfrm>
          <a:prstGeom prst="rect">
            <a:avLst/>
          </a:prstGeom>
        </p:spPr>
      </p:pic>
      <p:pic>
        <p:nvPicPr>
          <p:cNvPr id="3" name="Picture 2" descr="back round grey l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9" b="-8710"/>
          <a:stretch/>
        </p:blipFill>
        <p:spPr>
          <a:xfrm>
            <a:off x="-68021" y="2627923"/>
            <a:ext cx="9993559" cy="4438432"/>
          </a:xfrm>
          <a:prstGeom prst="rect">
            <a:avLst/>
          </a:prstGeom>
        </p:spPr>
      </p:pic>
      <p:pic>
        <p:nvPicPr>
          <p:cNvPr id="9" name="Picture 8" descr="back round grey l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9" b="-8710"/>
          <a:stretch/>
        </p:blipFill>
        <p:spPr>
          <a:xfrm rot="10800000">
            <a:off x="-44859" y="-243408"/>
            <a:ext cx="9993559" cy="443843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32520" y="289955"/>
            <a:ext cx="8420100" cy="7945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81E1E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sz="3200" b="0" dirty="0"/>
              <a:t>Do you think that board is lost?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4568" y="1010920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Not always. </a:t>
            </a:r>
            <a:endParaRPr lang="en-US" sz="2200" dirty="0" smtClean="0"/>
          </a:p>
          <a:p>
            <a:endParaRPr lang="en-US" sz="2200" dirty="0" smtClean="0">
              <a:solidFill>
                <a:srgbClr val="C81E1E"/>
              </a:solidFill>
            </a:endParaRPr>
          </a:p>
          <a:p>
            <a:r>
              <a:rPr lang="en-US" sz="2800" dirty="0" smtClean="0">
                <a:solidFill>
                  <a:srgbClr val="C81E1E"/>
                </a:solidFill>
              </a:rPr>
              <a:t>PAD and track repair</a:t>
            </a:r>
          </a:p>
          <a:p>
            <a:r>
              <a:rPr lang="en-US" sz="2200" dirty="0" smtClean="0"/>
              <a:t>Repair point know high effective method </a:t>
            </a:r>
          </a:p>
          <a:p>
            <a:r>
              <a:rPr lang="en-US" sz="2200" dirty="0" smtClean="0"/>
              <a:t>how to </a:t>
            </a:r>
            <a:r>
              <a:rPr lang="en-US" sz="2200" dirty="0">
                <a:solidFill>
                  <a:srgbClr val="C81E1E"/>
                </a:solidFill>
              </a:rPr>
              <a:t>replace damaged </a:t>
            </a:r>
            <a:r>
              <a:rPr lang="en-US" sz="2200" dirty="0" smtClean="0">
                <a:solidFill>
                  <a:srgbClr val="C81E1E"/>
                </a:solidFill>
              </a:rPr>
              <a:t>or </a:t>
            </a:r>
            <a:r>
              <a:rPr lang="en-US" sz="2200" dirty="0">
                <a:solidFill>
                  <a:srgbClr val="C81E1E"/>
                </a:solidFill>
              </a:rPr>
              <a:t>missing circuits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 smtClean="0"/>
              <a:t>on </a:t>
            </a:r>
            <a:r>
              <a:rPr lang="en-US" sz="2200" dirty="0"/>
              <a:t>the </a:t>
            </a:r>
            <a:r>
              <a:rPr lang="en-US" sz="2200" dirty="0" smtClean="0"/>
              <a:t>printed circuit </a:t>
            </a:r>
            <a:r>
              <a:rPr lang="en-US" sz="2200" dirty="0"/>
              <a:t>board </a:t>
            </a:r>
            <a:r>
              <a:rPr lang="en-US" sz="2200" dirty="0" smtClean="0"/>
              <a:t>surface.</a:t>
            </a:r>
          </a:p>
          <a:p>
            <a:endParaRPr lang="en-US" sz="2200" dirty="0"/>
          </a:p>
        </p:txBody>
      </p:sp>
      <p:pic>
        <p:nvPicPr>
          <p:cNvPr id="10" name="Picture 9" descr="services_p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3501008"/>
            <a:ext cx="1008112" cy="1008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6300" y="3418051"/>
            <a:ext cx="70130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/>
              <a:t>We can replace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en-US" sz="2200" dirty="0"/>
              <a:t>All the common thickness, length and width of tracks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en-US" sz="2200" dirty="0"/>
              <a:t>All common and custom solder pads	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3446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round rp r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7"/>
          <a:stretch/>
        </p:blipFill>
        <p:spPr>
          <a:xfrm>
            <a:off x="-87559" y="0"/>
            <a:ext cx="10025710" cy="817586"/>
          </a:xfrm>
          <a:prstGeom prst="rect">
            <a:avLst/>
          </a:prstGeom>
        </p:spPr>
      </p:pic>
      <p:pic>
        <p:nvPicPr>
          <p:cNvPr id="3" name="Picture 2" descr="back round grey l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9" b="-8710"/>
          <a:stretch/>
        </p:blipFill>
        <p:spPr>
          <a:xfrm>
            <a:off x="-68021" y="2627923"/>
            <a:ext cx="9993559" cy="4438432"/>
          </a:xfrm>
          <a:prstGeom prst="rect">
            <a:avLst/>
          </a:prstGeom>
        </p:spPr>
      </p:pic>
      <p:pic>
        <p:nvPicPr>
          <p:cNvPr id="9" name="Picture 8" descr="back round grey l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9" b="-8710"/>
          <a:stretch/>
        </p:blipFill>
        <p:spPr>
          <a:xfrm rot="10800000">
            <a:off x="-44859" y="-243408"/>
            <a:ext cx="9993559" cy="443843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32520" y="289955"/>
            <a:ext cx="8420100" cy="7945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81E1E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sz="3200" b="0" dirty="0" smtClean="0"/>
              <a:t>What others know we know better</a:t>
            </a:r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1064568" y="911617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81E1E"/>
                </a:solidFill>
              </a:rPr>
              <a:t>Surface mount &amp; Through hole component rework</a:t>
            </a:r>
            <a:endParaRPr lang="en-US" sz="2800" dirty="0">
              <a:solidFill>
                <a:srgbClr val="C81E1E"/>
              </a:solidFill>
            </a:endParaRPr>
          </a:p>
          <a:p>
            <a:r>
              <a:rPr lang="en-US" sz="2200" dirty="0" smtClean="0"/>
              <a:t>We </a:t>
            </a:r>
            <a:r>
              <a:rPr lang="en-US" sz="2200" dirty="0"/>
              <a:t>use a mix of convection and conduction </a:t>
            </a:r>
            <a:r>
              <a:rPr lang="en-US" sz="2200" dirty="0" smtClean="0"/>
              <a:t>techniques according related IPC standards to force your products run.  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</p:txBody>
      </p:sp>
      <p:pic>
        <p:nvPicPr>
          <p:cNvPr id="7" name="Picture 6" descr="services_p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3501008"/>
            <a:ext cx="1008112" cy="1008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4648" y="3251270"/>
            <a:ext cx="61926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Our high experienced </a:t>
            </a:r>
            <a:r>
              <a:rPr lang="en-US" sz="2200" dirty="0" smtClean="0"/>
              <a:t>staff </a:t>
            </a:r>
            <a:r>
              <a:rPr lang="en-US" sz="2200" dirty="0"/>
              <a:t>in combination with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/>
              <a:t>infrared/ hot flow reworks 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/>
              <a:t>conventional and microwaves solders irons</a:t>
            </a:r>
          </a:p>
          <a:p>
            <a:r>
              <a:rPr lang="en-US" sz="2200" dirty="0"/>
              <a:t>can offer you </a:t>
            </a:r>
            <a:r>
              <a:rPr lang="en-US" sz="2200" dirty="0" smtClean="0"/>
              <a:t>best </a:t>
            </a:r>
            <a:r>
              <a:rPr lang="en-US" sz="2200" dirty="0"/>
              <a:t>performance and quality.  </a:t>
            </a:r>
          </a:p>
        </p:txBody>
      </p:sp>
    </p:spTree>
    <p:extLst>
      <p:ext uri="{BB962C8B-B14F-4D97-AF65-F5344CB8AC3E}">
        <p14:creationId xmlns:p14="http://schemas.microsoft.com/office/powerpoint/2010/main" val="327212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round rp r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7"/>
          <a:stretch/>
        </p:blipFill>
        <p:spPr>
          <a:xfrm>
            <a:off x="-87559" y="0"/>
            <a:ext cx="10025710" cy="817586"/>
          </a:xfrm>
          <a:prstGeom prst="rect">
            <a:avLst/>
          </a:prstGeom>
        </p:spPr>
      </p:pic>
      <p:pic>
        <p:nvPicPr>
          <p:cNvPr id="3" name="Picture 2" descr="back round grey l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9" b="-8710"/>
          <a:stretch/>
        </p:blipFill>
        <p:spPr>
          <a:xfrm>
            <a:off x="-68021" y="2627923"/>
            <a:ext cx="9993559" cy="4438432"/>
          </a:xfrm>
          <a:prstGeom prst="rect">
            <a:avLst/>
          </a:prstGeom>
        </p:spPr>
      </p:pic>
      <p:pic>
        <p:nvPicPr>
          <p:cNvPr id="9" name="Picture 8" descr="back round grey l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9" b="-8710"/>
          <a:stretch/>
        </p:blipFill>
        <p:spPr>
          <a:xfrm rot="10800000">
            <a:off x="-44859" y="-243408"/>
            <a:ext cx="9993559" cy="443843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32520" y="289955"/>
            <a:ext cx="8420100" cy="7945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81E1E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sz="3200" b="0" dirty="0" smtClean="0"/>
              <a:t>Must BGA component be disposable?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80592" y="908720"/>
            <a:ext cx="7272808" cy="495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Does not have to be.</a:t>
            </a:r>
          </a:p>
          <a:p>
            <a:pPr>
              <a:lnSpc>
                <a:spcPct val="50000"/>
              </a:lnSpc>
            </a:pPr>
            <a:endParaRPr lang="en-US" sz="2400" dirty="0" smtClean="0"/>
          </a:p>
          <a:p>
            <a:pPr>
              <a:lnSpc>
                <a:spcPct val="50000"/>
              </a:lnSpc>
            </a:pPr>
            <a:endParaRPr lang="en-US" sz="2400" dirty="0" smtClean="0"/>
          </a:p>
          <a:p>
            <a:r>
              <a:rPr lang="en-US" sz="2800" dirty="0">
                <a:solidFill>
                  <a:srgbClr val="C81E1E"/>
                </a:solidFill>
              </a:rPr>
              <a:t>BGA </a:t>
            </a:r>
            <a:r>
              <a:rPr lang="en-US" sz="2800" dirty="0" err="1" smtClean="0">
                <a:solidFill>
                  <a:srgbClr val="C81E1E"/>
                </a:solidFill>
              </a:rPr>
              <a:t>reballing</a:t>
            </a:r>
            <a:endParaRPr lang="en-US" sz="2800" dirty="0" smtClean="0"/>
          </a:p>
          <a:p>
            <a:r>
              <a:rPr lang="en-US" sz="2200" dirty="0"/>
              <a:t>We have </a:t>
            </a:r>
            <a:r>
              <a:rPr lang="en-US" sz="2200" dirty="0" smtClean="0">
                <a:solidFill>
                  <a:srgbClr val="C81E1E"/>
                </a:solidFill>
              </a:rPr>
              <a:t>advanced</a:t>
            </a:r>
            <a:r>
              <a:rPr lang="en-US" sz="2200" baseline="30000" dirty="0" smtClean="0">
                <a:solidFill>
                  <a:srgbClr val="C81E1E"/>
                </a:solidFill>
              </a:rPr>
              <a:t>*</a:t>
            </a:r>
            <a:r>
              <a:rPr lang="en-US" sz="2200" dirty="0" smtClean="0">
                <a:solidFill>
                  <a:srgbClr val="C81E1E"/>
                </a:solidFill>
              </a:rPr>
              <a:t> BGA </a:t>
            </a:r>
            <a:r>
              <a:rPr lang="en-US" sz="2200" dirty="0">
                <a:solidFill>
                  <a:srgbClr val="C81E1E"/>
                </a:solidFill>
              </a:rPr>
              <a:t>rework systems </a:t>
            </a:r>
            <a:r>
              <a:rPr lang="en-US" sz="2200" dirty="0" smtClean="0">
                <a:solidFill>
                  <a:srgbClr val="C81E1E"/>
                </a:solidFill>
              </a:rPr>
              <a:t>and </a:t>
            </a:r>
            <a:r>
              <a:rPr lang="en-US" sz="2200" dirty="0">
                <a:solidFill>
                  <a:srgbClr val="C81E1E"/>
                </a:solidFill>
              </a:rPr>
              <a:t>a fully trained </a:t>
            </a:r>
            <a:endParaRPr lang="en-US" sz="2200" dirty="0" smtClean="0">
              <a:solidFill>
                <a:srgbClr val="C81E1E"/>
              </a:solidFill>
            </a:endParaRPr>
          </a:p>
          <a:p>
            <a:r>
              <a:rPr lang="en-US" sz="2200" dirty="0" smtClean="0">
                <a:solidFill>
                  <a:srgbClr val="C81E1E"/>
                </a:solidFill>
              </a:rPr>
              <a:t>staff</a:t>
            </a:r>
            <a:r>
              <a:rPr lang="en-US" sz="2200" dirty="0" smtClean="0"/>
              <a:t> </a:t>
            </a:r>
            <a:r>
              <a:rPr lang="en-US" sz="2200" dirty="0"/>
              <a:t>to support your requirements. </a:t>
            </a:r>
            <a:r>
              <a:rPr lang="en-US" sz="2200" dirty="0" smtClean="0"/>
              <a:t>This </a:t>
            </a:r>
            <a:r>
              <a:rPr lang="en-US" sz="2200" dirty="0"/>
              <a:t>combination provides </a:t>
            </a:r>
            <a:endParaRPr lang="en-US" sz="2200" dirty="0" smtClean="0"/>
          </a:p>
          <a:p>
            <a:r>
              <a:rPr lang="en-US" sz="2200" dirty="0" smtClean="0"/>
              <a:t>you with </a:t>
            </a:r>
            <a:r>
              <a:rPr lang="en-US" sz="2200" dirty="0"/>
              <a:t>a repeatable process </a:t>
            </a:r>
            <a:r>
              <a:rPr lang="en-US" sz="2200" dirty="0" smtClean="0"/>
              <a:t>with </a:t>
            </a:r>
            <a:r>
              <a:rPr lang="en-US" sz="2200" dirty="0"/>
              <a:t>every </a:t>
            </a:r>
            <a:r>
              <a:rPr lang="en-US" sz="2200" dirty="0" smtClean="0"/>
              <a:t>project, </a:t>
            </a:r>
            <a:r>
              <a:rPr lang="en-US" sz="2200" dirty="0"/>
              <a:t>meeting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highest quality standards. </a:t>
            </a:r>
            <a:endParaRPr lang="en-US" sz="2200" dirty="0" smtClean="0"/>
          </a:p>
          <a:p>
            <a:endParaRPr lang="en-US" sz="2200" dirty="0"/>
          </a:p>
          <a:p>
            <a:pPr>
              <a:lnSpc>
                <a:spcPct val="50000"/>
              </a:lnSpc>
            </a:pPr>
            <a:endParaRPr lang="en-US" sz="2400" dirty="0" smtClean="0"/>
          </a:p>
          <a:p>
            <a:pPr>
              <a:lnSpc>
                <a:spcPct val="50000"/>
              </a:lnSpc>
            </a:pPr>
            <a:endParaRPr lang="en-US" sz="2400" dirty="0"/>
          </a:p>
          <a:p>
            <a:pPr>
              <a:lnSpc>
                <a:spcPct val="50000"/>
              </a:lnSpc>
            </a:pPr>
            <a:endParaRPr lang="en-US" sz="2400" dirty="0" smtClean="0"/>
          </a:p>
          <a:p>
            <a:pPr>
              <a:lnSpc>
                <a:spcPct val="50000"/>
              </a:lnSpc>
            </a:pPr>
            <a:endParaRPr lang="en-US" sz="2400" dirty="0"/>
          </a:p>
          <a:p>
            <a:pPr>
              <a:lnSpc>
                <a:spcPct val="50000"/>
              </a:lnSpc>
            </a:pPr>
            <a:endParaRPr lang="en-US" sz="2400" dirty="0" smtClean="0"/>
          </a:p>
          <a:p>
            <a:pPr>
              <a:lnSpc>
                <a:spcPct val="50000"/>
              </a:lnSpc>
            </a:pPr>
            <a:endParaRPr lang="en-US" sz="2400" dirty="0"/>
          </a:p>
          <a:p>
            <a:pPr>
              <a:lnSpc>
                <a:spcPct val="50000"/>
              </a:lnSpc>
            </a:pPr>
            <a:endParaRPr lang="en-US" sz="2400" dirty="0" smtClean="0"/>
          </a:p>
          <a:p>
            <a:pPr>
              <a:lnSpc>
                <a:spcPct val="50000"/>
              </a:lnSpc>
            </a:pPr>
            <a:endParaRPr lang="en-US" sz="2400" dirty="0"/>
          </a:p>
          <a:p>
            <a:pPr>
              <a:lnSpc>
                <a:spcPct val="50000"/>
              </a:lnSpc>
            </a:pPr>
            <a:endParaRPr lang="en-US" sz="2400" dirty="0" smtClean="0"/>
          </a:p>
          <a:p>
            <a:pPr>
              <a:lnSpc>
                <a:spcPct val="50000"/>
              </a:lnSpc>
            </a:pPr>
            <a:endParaRPr lang="en-US" sz="2400" dirty="0"/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* infrared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Vac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7" name="Picture 6" descr="services_p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371" y="3810992"/>
            <a:ext cx="986160" cy="986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3689" y="3734295"/>
            <a:ext cx="6940996" cy="1813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/>
              <a:t>Whether you have one board or thousands of boards </a:t>
            </a:r>
            <a:br>
              <a:rPr lang="en-US" sz="2200" dirty="0"/>
            </a:br>
            <a:r>
              <a:rPr lang="en-US" sz="2200" dirty="0"/>
              <a:t>to rework. We are the company to turn to </a:t>
            </a:r>
          </a:p>
          <a:p>
            <a:pPr algn="r"/>
            <a:r>
              <a:rPr lang="en-US" sz="2200" dirty="0"/>
              <a:t>for BGA rework services.</a:t>
            </a:r>
          </a:p>
          <a:p>
            <a:pPr>
              <a:lnSpc>
                <a:spcPct val="50000"/>
              </a:lnSpc>
            </a:pPr>
            <a:endParaRPr lang="en-US" sz="2200" dirty="0"/>
          </a:p>
          <a:p>
            <a:pPr>
              <a:lnSpc>
                <a:spcPct val="50000"/>
              </a:lnSpc>
            </a:pPr>
            <a:endParaRPr lang="en-US" sz="2200" dirty="0"/>
          </a:p>
          <a:p>
            <a:pPr>
              <a:lnSpc>
                <a:spcPct val="50000"/>
              </a:lnSpc>
            </a:pPr>
            <a:endParaRPr lang="en-US" sz="2200" dirty="0"/>
          </a:p>
          <a:p>
            <a:pPr>
              <a:lnSpc>
                <a:spcPct val="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2349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 round rp r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7"/>
          <a:stretch/>
        </p:blipFill>
        <p:spPr>
          <a:xfrm>
            <a:off x="-87559" y="0"/>
            <a:ext cx="10025710" cy="817586"/>
          </a:xfrm>
          <a:prstGeom prst="rect">
            <a:avLst/>
          </a:prstGeom>
        </p:spPr>
      </p:pic>
      <p:pic>
        <p:nvPicPr>
          <p:cNvPr id="3" name="Picture 2" descr="back round grey l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9" b="-8710"/>
          <a:stretch/>
        </p:blipFill>
        <p:spPr>
          <a:xfrm>
            <a:off x="-68021" y="2627923"/>
            <a:ext cx="9993559" cy="4438432"/>
          </a:xfrm>
          <a:prstGeom prst="rect">
            <a:avLst/>
          </a:prstGeom>
        </p:spPr>
      </p:pic>
      <p:pic>
        <p:nvPicPr>
          <p:cNvPr id="9" name="Picture 8" descr="back round grey ligh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9" b="-8710"/>
          <a:stretch/>
        </p:blipFill>
        <p:spPr>
          <a:xfrm rot="10800000">
            <a:off x="-44859" y="-243408"/>
            <a:ext cx="9993559" cy="443843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32520" y="289955"/>
            <a:ext cx="8420100" cy="7945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81E1E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sz="3200" b="0" dirty="0" smtClean="0"/>
              <a:t>Your designers changed their mind again?</a:t>
            </a:r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1064568" y="1052736"/>
            <a:ext cx="77048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81E1E"/>
                </a:solidFill>
              </a:rPr>
              <a:t>Circuit cuts &amp; Jumper </a:t>
            </a:r>
            <a:r>
              <a:rPr lang="en-US" sz="2800" dirty="0" smtClean="0">
                <a:solidFill>
                  <a:srgbClr val="C81E1E"/>
                </a:solidFill>
              </a:rPr>
              <a:t>wires</a:t>
            </a:r>
          </a:p>
          <a:p>
            <a:r>
              <a:rPr lang="en-US" sz="2200" dirty="0" smtClean="0"/>
              <a:t>Engineering </a:t>
            </a:r>
            <a:r>
              <a:rPr lang="en-US" sz="2200" dirty="0"/>
              <a:t>changes often require component leg lifts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or </a:t>
            </a:r>
            <a:r>
              <a:rPr lang="en-US" sz="2200" dirty="0"/>
              <a:t>the isolation of circuit patterns. If your circuit board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requires such modifications, </a:t>
            </a:r>
            <a:r>
              <a:rPr lang="en-US" sz="2200" dirty="0"/>
              <a:t>we can do </a:t>
            </a:r>
            <a:r>
              <a:rPr lang="en-US" sz="2200" dirty="0" smtClean="0"/>
              <a:t>it.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/>
              <a:t>	</a:t>
            </a:r>
            <a:endParaRPr lang="en-US" sz="2200" dirty="0" smtClean="0"/>
          </a:p>
          <a:p>
            <a:endParaRPr lang="en-US" sz="2200" dirty="0" smtClean="0"/>
          </a:p>
          <a:p>
            <a:pPr algn="r"/>
            <a:r>
              <a:rPr lang="en-US" sz="2200" dirty="0"/>
              <a:t>Completing this task on today's dense and complex circuit board designs is </a:t>
            </a:r>
            <a:r>
              <a:rPr lang="en-US" sz="2200" dirty="0" smtClean="0"/>
              <a:t>challenging.</a:t>
            </a:r>
            <a:r>
              <a:rPr lang="en-US" sz="2200" dirty="0"/>
              <a:t> </a:t>
            </a:r>
            <a:r>
              <a:rPr lang="en-US" sz="2200" dirty="0" smtClean="0"/>
              <a:t>Our </a:t>
            </a:r>
            <a:r>
              <a:rPr lang="en-US" sz="2200" dirty="0"/>
              <a:t>team of technicians are experts at these difficult rework processes.</a:t>
            </a:r>
          </a:p>
        </p:txBody>
      </p:sp>
      <p:pic>
        <p:nvPicPr>
          <p:cNvPr id="7" name="Picture 6" descr="services_p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3068960"/>
            <a:ext cx="986160" cy="10581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2364" y="3025164"/>
            <a:ext cx="64369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/>
              <a:t>We have </a:t>
            </a:r>
            <a:r>
              <a:rPr lang="en-US" sz="2200" dirty="0">
                <a:solidFill>
                  <a:srgbClr val="C81E1E"/>
                </a:solidFill>
              </a:rPr>
              <a:t>precision milling systems that provide </a:t>
            </a:r>
            <a:br>
              <a:rPr lang="en-US" sz="2200" dirty="0">
                <a:solidFill>
                  <a:srgbClr val="C81E1E"/>
                </a:solidFill>
              </a:rPr>
            </a:br>
            <a:r>
              <a:rPr lang="en-US" sz="2200" dirty="0">
                <a:solidFill>
                  <a:srgbClr val="C81E1E"/>
                </a:solidFill>
              </a:rPr>
              <a:t>pinpoint accuracy and exact depth control </a:t>
            </a:r>
            <a:r>
              <a:rPr lang="en-US" sz="2200" dirty="0"/>
              <a:t>when </a:t>
            </a:r>
          </a:p>
          <a:p>
            <a:pPr algn="r"/>
            <a:r>
              <a:rPr lang="en-US" sz="2200" dirty="0"/>
              <a:t>cutting surface and internal circuits in dense areas.</a:t>
            </a:r>
          </a:p>
        </p:txBody>
      </p:sp>
    </p:spTree>
    <p:extLst>
      <p:ext uri="{BB962C8B-B14F-4D97-AF65-F5344CB8AC3E}">
        <p14:creationId xmlns:p14="http://schemas.microsoft.com/office/powerpoint/2010/main" val="65171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9750</TotalTime>
  <Words>378</Words>
  <Application>Microsoft Macintosh PowerPoint</Application>
  <PresentationFormat>A4 Paper (210x297 mm)</PresentationFormat>
  <Paragraphs>114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Repair point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Juraj Dutko</dc:creator>
  <cp:lastModifiedBy>Juraj Gavenda</cp:lastModifiedBy>
  <cp:revision>159</cp:revision>
  <dcterms:created xsi:type="dcterms:W3CDTF">2010-05-10T09:21:51Z</dcterms:created>
  <dcterms:modified xsi:type="dcterms:W3CDTF">2012-11-07T16:26:53Z</dcterms:modified>
</cp:coreProperties>
</file>